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350" r:id="rId2"/>
    <p:sldId id="351" r:id="rId3"/>
    <p:sldId id="399" r:id="rId4"/>
    <p:sldId id="352" r:id="rId5"/>
    <p:sldId id="400" r:id="rId6"/>
    <p:sldId id="353" r:id="rId7"/>
    <p:sldId id="354" r:id="rId8"/>
    <p:sldId id="355" r:id="rId9"/>
    <p:sldId id="356" r:id="rId10"/>
    <p:sldId id="357" r:id="rId11"/>
    <p:sldId id="401" r:id="rId12"/>
    <p:sldId id="380" r:id="rId13"/>
    <p:sldId id="381" r:id="rId14"/>
    <p:sldId id="382" r:id="rId15"/>
    <p:sldId id="402" r:id="rId16"/>
    <p:sldId id="383" r:id="rId17"/>
    <p:sldId id="384" r:id="rId18"/>
    <p:sldId id="385" r:id="rId19"/>
    <p:sldId id="403" r:id="rId20"/>
    <p:sldId id="386" r:id="rId21"/>
    <p:sldId id="387" r:id="rId22"/>
    <p:sldId id="388" r:id="rId23"/>
    <p:sldId id="404" r:id="rId24"/>
    <p:sldId id="389" r:id="rId25"/>
    <p:sldId id="390" r:id="rId26"/>
    <p:sldId id="391" r:id="rId27"/>
    <p:sldId id="405" r:id="rId28"/>
    <p:sldId id="392" r:id="rId29"/>
    <p:sldId id="393" r:id="rId30"/>
    <p:sldId id="394" r:id="rId31"/>
    <p:sldId id="395" r:id="rId32"/>
    <p:sldId id="396" r:id="rId33"/>
    <p:sldId id="408" r:id="rId34"/>
    <p:sldId id="397" r:id="rId35"/>
    <p:sldId id="407" r:id="rId36"/>
    <p:sldId id="398" r:id="rId37"/>
    <p:sldId id="406" r:id="rId38"/>
    <p:sldId id="325" r:id="rId39"/>
  </p:sldIdLst>
  <p:sldSz cx="12192000" cy="6858000"/>
  <p:notesSz cx="6858000" cy="9144000"/>
  <p:embeddedFontLst>
    <p:embeddedFont>
      <p:font typeface="Impact" panose="020B0806030902050204" pitchFamily="34" charset="0"/>
      <p:regular r:id="rId41"/>
    </p:embeddedFont>
    <p:embeddedFont>
      <p:font typeface="微软雅黑" panose="020B0503020204020204" pitchFamily="34" charset="-122"/>
      <p:regular r:id="rId42"/>
      <p:bold r:id="rId4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>
          <p15:clr>
            <a:srgbClr val="A4A3A4"/>
          </p15:clr>
        </p15:guide>
        <p15:guide id="2" pos="381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61F"/>
    <a:srgbClr val="50529B"/>
    <a:srgbClr val="F4C71E"/>
    <a:srgbClr val="E25C59"/>
    <a:srgbClr val="DF5C58"/>
    <a:srgbClr val="51539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51" y="51"/>
      </p:cViewPr>
      <p:guideLst>
        <p:guide orient="horz" pos="2189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8D0D86AE-49F6-49B8-89B4-80AC9386EDA7}" type="datetimeFigureOut">
              <a:rPr lang="zh-CN" altLang="en-US" smtClean="0"/>
              <a:t>2024/9/14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71AD5AEF-CDF6-4033-8C5D-0441082CC13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7036-C605-4918-A5F1-93214AF31A1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02B033-07D3-EED4-D1D0-74E475DCE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396613E-7B20-6639-3166-975B2C7B29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AADD5F-08E8-6194-080C-54B1DA5A4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6B0812-11F8-BB9D-E8D0-2E414F9BA4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738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E1E24-F5BD-FEAD-CFA0-1C2E019CC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DEE9862-4F77-8E15-EBE3-8B12FED1C8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90655C-88CE-6820-7CCA-70FE1AB56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E597CF-E8C8-09F7-FD1F-E495531684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6528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F61E2-DECF-1F0F-342A-E1B6D8243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25D1F5-C5D6-5C5A-0B47-1CBF2AF5D5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A59A93-E427-E15C-FBC4-110CA8D8A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2FC04F-AA8A-56B3-4ECD-42C1746527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2205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49455-37D8-AEE2-19AF-E8D1814C9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CDB86B1-CBB5-5EAC-6445-89036FDC9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0F34C82-D8C9-1AE0-8EAF-B4BA1F2ECB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2F23EA-0E99-18BE-6C44-EF63661B20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3780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5EE77-6335-A215-D60B-05A3BE2F4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DCDD1BC-EE2D-D3B1-6CF9-2C157C75E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556BA30-9459-CA0C-A73B-F3B0D78CB6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CB32EA-BBF6-9FFA-10DC-A2F15081F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67530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E851B-5CB7-90B3-EDE9-E42A7F5114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BCC227-6A1D-5726-2AE7-FC15D2136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C8541E-07B1-CAE3-A354-47BDCCBDD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2A0CF1-B458-74F7-D8E4-41CA5E25A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4059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9E796-D33E-C99E-69F0-B954B8619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99669E-C0D1-AAF3-98E3-933F20587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DCCC8F-3C01-27AF-02FF-777B537510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21D4763-9D8A-48DA-1CF8-520EB548D7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1397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713D0-778B-94BC-680F-8374FB555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0A7D1A-CF7F-D46E-C3FE-0A4FC639E7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D63F56-5DCB-9113-786D-D904F1E91F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2469BA-C7B8-EB02-1694-F319A05A8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336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1FF07-5D5F-2B79-9FEC-4B95D0573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3C7A16-44D0-1A56-E4B3-0C52F7A8F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DD857DB-74ED-944C-4E5B-CAC6BFF725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C0E8BE-6EB9-DDCA-E3EF-13B12C506A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7480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50F7036-C605-4918-A5F1-93214AF31A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16CC8-D5E7-3831-3E80-D7BF2CB2F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71CB26-A827-86B2-9525-B7535226FE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5E4DDF-2E34-CBC7-41F8-8370FEA6C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29E68B-FF50-87DB-718C-F22FF64418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951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CE16-E521-4B89-88B4-41B7C579DC67}" type="datetimeFigureOut">
              <a:rPr lang="zh-CN" altLang="en-US" smtClean="0"/>
              <a:t>2024/9/14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2B573-9D95-47A1-BC70-1D18CE0F3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1C71CE16-E521-4B89-88B4-41B7C579DC67}" type="datetimeFigureOut">
              <a:rPr lang="zh-CN" altLang="en-US" smtClean="0"/>
              <a:t>2024/9/14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E552B573-9D95-47A1-BC70-1D18CE0F38F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190751" y="3834319"/>
            <a:ext cx="1809750" cy="1007225"/>
          </a:xfrm>
          <a:prstGeom prst="round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65051" y="2348484"/>
            <a:ext cx="6461898" cy="2161032"/>
          </a:xfrm>
          <a:prstGeom prst="roundRect">
            <a:avLst/>
          </a:prstGeom>
          <a:solidFill>
            <a:srgbClr val="F4C71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4180" y="3156585"/>
            <a:ext cx="594042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zh-CN" sz="4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模块1 C4D软件基础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255863" y="1921800"/>
            <a:ext cx="1936676" cy="1077866"/>
          </a:xfrm>
          <a:prstGeom prst="round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04469" y="2499454"/>
            <a:ext cx="1551064" cy="863252"/>
          </a:xfrm>
          <a:prstGeom prst="round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5988726" y="116798"/>
            <a:ext cx="214547" cy="12192002"/>
          </a:xfrm>
          <a:prstGeom prst="rect">
            <a:avLst/>
          </a:prstGeom>
          <a:solidFill>
            <a:srgbClr val="DF5C58"/>
          </a:solidFill>
          <a:ln>
            <a:solidFill>
              <a:srgbClr val="DF5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-2947991" y="3300413"/>
            <a:ext cx="6858003" cy="257173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4275" y="0"/>
            <a:ext cx="8467725" cy="485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-319089" y="5038961"/>
            <a:ext cx="2333626" cy="228597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1.3 C4D选择对象操作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6425" y="1303655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选择“多边形选择”工具后,按住鼠标左键在视图中拖动,绘制出一个不规则选区,被选 区包含的对象都会被选中。“多边形选择”工具也适合选择多个对象,如图1-7所示。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1.3.4 “多边形选择”工具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183255" y="611124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 使用“多边形选择”工具选择多个对象</a:t>
            </a:r>
          </a:p>
        </p:txBody>
      </p:sp>
      <p:pic>
        <p:nvPicPr>
          <p:cNvPr id="7" name="图片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1335" y="2329180"/>
            <a:ext cx="5322570" cy="3782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2F090-D097-8A02-9784-6E55FE2D7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36B8A6B0-EA82-D77B-97CD-D81C2C8C3823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395124CE-1B7F-E7A7-6F8D-CDD2505E576B}"/>
                </a:ext>
              </a:extLst>
            </p:cNvPr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1.3 C4D选择对象操作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15D5A71-EA3B-1E74-8F80-1B09F3A059C7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36B67D84-2574-046E-2E56-E4F82DF81E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4F3DDA1-CE58-0DEE-E569-5165BDE797EA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3" name="1.3">
            <a:hlinkClick r:id="" action="ppaction://media"/>
            <a:extLst>
              <a:ext uri="{FF2B5EF4-FFF2-40B4-BE49-F238E27FC236}">
                <a16:creationId xmlns:a16="http://schemas.microsoft.com/office/drawing/2014/main" id="{0AEF0BB9-270E-FFE0-AA16-4914BD14B4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7327" y="750742"/>
            <a:ext cx="10857346" cy="610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24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1.4 对象轴心操作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553960" y="1751965"/>
            <a:ext cx="3830955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对象的轴心通常在对象的中心位置,但是在制作某些动画时,需要更改对象的轴心位 置。C4D的参数化几何体的轴心无法直接调整,只有将它们转换为可编辑对象后,才能够进 行调整,具体操作是:选择对象后按“C”键,就可以将其转为可编辑对象,如图1-8所示。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29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1.4.1 转为可编辑对象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047115" y="599821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图1-8 转为可编辑对象</a:t>
            </a:r>
          </a:p>
        </p:txBody>
      </p:sp>
      <p:pic>
        <p:nvPicPr>
          <p:cNvPr id="8" name="图片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805" y="1462405"/>
            <a:ext cx="6229350" cy="4535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1.4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对象轴心操作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5790" y="1430020"/>
            <a:ext cx="1053973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选择对象后按“L”键,可启用轴心,如图1-9所示。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29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1.4.2 启用轴心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77870" y="6322695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图1-9 启 用 轴 心</a:t>
            </a:r>
          </a:p>
        </p:txBody>
      </p:sp>
      <p:pic>
        <p:nvPicPr>
          <p:cNvPr id="9" name="图片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9090" y="2075815"/>
            <a:ext cx="5876290" cy="424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1.4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对象轴心操作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5790" y="1430020"/>
            <a:ext cx="1053973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选择“移动”工具(按“E”键),单击轴心并拖动,可以调整对象的轴心位置,如图1-10 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29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1.4.3 调整轴心位置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77870" y="6322695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图1-10 调整轴心位置</a:t>
            </a:r>
          </a:p>
        </p:txBody>
      </p:sp>
      <p:pic>
        <p:nvPicPr>
          <p:cNvPr id="10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80055" y="2037080"/>
            <a:ext cx="5918200" cy="4319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14639D-49D0-62C7-0269-A54CBE67E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AF54200F-F6B5-DFCE-A544-8F8BD7FFCECA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27B5950C-CEE8-58B2-6B02-F1BCF018B596}"/>
                </a:ext>
              </a:extLst>
            </p:cNvPr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1.4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对象轴心操作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8D29799-980F-5BEC-EC41-324C84A3EF96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0A9FA21E-DA8F-7E7F-90C4-615CF399C9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6FDB0396-84F3-0970-0AB3-8A39431F9190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3" name="1.4">
            <a:hlinkClick r:id="" action="ppaction://media"/>
            <a:extLst>
              <a:ext uri="{FF2B5EF4-FFF2-40B4-BE49-F238E27FC236}">
                <a16:creationId xmlns:a16="http://schemas.microsoft.com/office/drawing/2014/main" id="{85758E75-2143-738A-E676-932506900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422" y="817224"/>
            <a:ext cx="10739156" cy="604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6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1.5 C4D视图操作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5790" y="1430020"/>
            <a:ext cx="1053973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按住“Alt+鼠标中键(滚轮)”,移动鼠标可以平移视图,如图1-11所示。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1.5.1 平移视图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36290" y="635127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图1-11 平 移 视 图</a:t>
            </a:r>
          </a:p>
        </p:txBody>
      </p:sp>
      <p:pic>
        <p:nvPicPr>
          <p:cNvPr id="12" name="图片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0855" y="1983105"/>
            <a:ext cx="5870575" cy="436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1.5 C4D视图操作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5790" y="1430020"/>
            <a:ext cx="1053973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滚动鼠标滚轮可以缩放视图,如图1-12所示。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1.5.2 缩放视图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336290" y="635127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图1-12 缩 放 视 图</a:t>
            </a:r>
          </a:p>
        </p:txBody>
      </p:sp>
      <p:pic>
        <p:nvPicPr>
          <p:cNvPr id="14" name="图片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91790" y="1983105"/>
            <a:ext cx="5930265" cy="4422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1.5 C4D视图操作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5790" y="1430020"/>
            <a:ext cx="1053973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按住“Alt+鼠标左键”,移动鼠标可以旋转视图,如图1-13所示。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1.5.3 旋转视图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052445" y="635127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图1-13 旋 转 视 图</a:t>
            </a:r>
          </a:p>
        </p:txBody>
      </p:sp>
      <p:pic>
        <p:nvPicPr>
          <p:cNvPr id="16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60345" y="1983105"/>
            <a:ext cx="5984240" cy="4432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45DB90-5DD1-CF6E-F872-BED1B6279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775052F8-50B4-A929-78DD-28C57B5E6804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8CF9E31A-5C70-19C4-AB30-1332E8DE7103}"/>
                </a:ext>
              </a:extLst>
            </p:cNvPr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1.5 C4D视图操作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1C1D619D-B1BF-AA8F-4D95-EB4F1D3CD1FF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1048F687-4C81-FD84-B367-1DCF00F4BB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3C7D408-F15A-6CF4-49D4-3795F71D49F2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3" name="1.5">
            <a:hlinkClick r:id="" action="ppaction://media"/>
            <a:extLst>
              <a:ext uri="{FF2B5EF4-FFF2-40B4-BE49-F238E27FC236}">
                <a16:creationId xmlns:a16="http://schemas.microsoft.com/office/drawing/2014/main" id="{C53F7229-13DD-0607-4BE2-1AEB77F225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8762" y="774856"/>
            <a:ext cx="10814476" cy="6083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99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1.1 C4D界面布局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5790" y="810895"/>
            <a:ext cx="4824730" cy="60928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C4D的界面布局与其他三维软件有相似之处,也有自己独特的地方。总体而言,C4D的 界面简洁、直观,可将鼠标停留在 C4D的小图标上,系统就会显示出该图标的名称、简介和快捷键。</a:t>
            </a: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的转为可编辑对象,模型模式,点、边、多边形模式,启用轴心等功能以竖条工具栏的形式放置在软件视图的最左边;选择,移动,缩放,平移,锁定X、Y、Z轴向,坐标系统,渲染等常用功能以横条工具栏的形式放置在视图的上方;视图的右边是对象列表窗口、属性栏和层;视图的下方是用于设置动画的时间轴,如图1-1所示。</a:t>
            </a:r>
          </a:p>
        </p:txBody>
      </p:sp>
      <p:pic>
        <p:nvPicPr>
          <p:cNvPr id="3" name="图片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50230" y="1353820"/>
            <a:ext cx="6195060" cy="46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649845" y="5982970"/>
            <a:ext cx="2540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图1-1 C4D界面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1.6 C4D对象的移动、旋转和缩放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1.6.1 移动对象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53973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在“模型”模式下,按“E”键,选择对象并拖动,可以改变对象的位置;或者通过在“位置” 的“X”“Y”“Z”栏中输入数值来移动对象,如图1-14所示。</a:t>
            </a:r>
          </a:p>
        </p:txBody>
      </p:sp>
      <p:pic>
        <p:nvPicPr>
          <p:cNvPr id="17" name="图片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80385" y="2527300"/>
            <a:ext cx="6091555" cy="380809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3052445" y="635127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图1-14 移 动 对 象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108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1.6 C4D对象的移动、旋转和缩放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1.6.2 旋转对象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722870" y="1680845"/>
            <a:ext cx="387667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在“模型”模式下，按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键，选择对象并拖动,可以旋转对象。当需要固定角度旋转时，可以先选择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旋转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工具，再按住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Shift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键，对象将以10°为间隔进行旋转;或者通过在“旋转”的“H”“P”“B”栏中输入数值进行旋转,如图1-15所示。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65530" y="587502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图1-1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 旋 转 对 象</a:t>
            </a:r>
          </a:p>
        </p:txBody>
      </p:sp>
      <p:pic>
        <p:nvPicPr>
          <p:cNvPr id="18" name="图片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4080" y="1790700"/>
            <a:ext cx="6572250" cy="4084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108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1.6 C4D对象的移动、旋转和缩放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1.6.3 缩放对象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65911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在“模型”模式下,按“T”键,选择对象并拖动,可以缩放对象;或者通过在“尺寸”的“X”“Y”“Z”栏中输入数值进行缩放,如图1-16所示。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391535" y="635127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图1-1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 缩 放 对 象</a:t>
            </a:r>
          </a:p>
        </p:txBody>
      </p:sp>
      <p:pic>
        <p:nvPicPr>
          <p:cNvPr id="19" name="图片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29585" y="2557145"/>
            <a:ext cx="6222365" cy="3883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FD774CE-63A8-39EE-13B2-8E0F3B73E1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A3302E2B-8D6B-29F1-7324-2ED664F285C3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E05FA2E2-3BA3-0C64-CBE4-AECE005C3C51}"/>
                </a:ext>
              </a:extLst>
            </p:cNvPr>
            <p:cNvSpPr txBox="1"/>
            <p:nvPr userDrawn="1"/>
          </p:nvSpPr>
          <p:spPr>
            <a:xfrm>
              <a:off x="1408" y="495"/>
              <a:ext cx="9108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1.6 C4D对象的移动、旋转和缩放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C17B4ED2-186C-B3CC-D895-280D2B4937D1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2E3E98FD-28D7-CF9C-2368-0058E7FCDE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FB558BC7-B174-901C-C318-85BB5DC37C77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2" name="1.6">
            <a:hlinkClick r:id="" action="ppaction://media"/>
            <a:extLst>
              <a:ext uri="{FF2B5EF4-FFF2-40B4-BE49-F238E27FC236}">
                <a16:creationId xmlns:a16="http://schemas.microsoft.com/office/drawing/2014/main" id="{C9FA5596-BFFB-BFD1-3CC1-1A51ADA3C9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9637" y="753340"/>
            <a:ext cx="10852727" cy="610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2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1.7 C4D的视图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1.7.1 视图的切换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65911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选择透视视图或其他视图,按鼠标中键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滚轮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),</a:t>
            </a: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可以将一个视图切换为四个视图,这四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个视图分别是透视视图、顶视图、右视图、正视图,如图1-17所示。在这四个视图的任何一 </a:t>
            </a: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个中按鼠标中键,都可以从四个视图切换回一个视图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83535" y="632968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图1-17 视 图 的 切 换</a:t>
            </a:r>
          </a:p>
        </p:txBody>
      </p:sp>
      <p:pic>
        <p:nvPicPr>
          <p:cNvPr id="20" name="图片 1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4185" y="3010218"/>
            <a:ext cx="5316220" cy="3319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1.7 C4D的视图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1.7.2 平行视图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57655"/>
            <a:ext cx="4189730" cy="3322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除了上述四个视图,还有左视图、背视图、底视图、轴侧视图。单击任何一个视图中的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“摄像机”图标,选择“</a:t>
            </a: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平行视图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”,</a:t>
            </a: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都可以切换到平行视图,这是一种特殊的视图,它没有近大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远小的透视变化,适合制作2.5D效果,如图1-18所示。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655310" y="575945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图1-18 选择“平行视图”</a:t>
            </a:r>
          </a:p>
        </p:txBody>
      </p:sp>
      <p:pic>
        <p:nvPicPr>
          <p:cNvPr id="21" name="图片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27215" y="911860"/>
            <a:ext cx="2534920" cy="4847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1.7 C4D的视图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1.7.3 摄像机视图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57655"/>
            <a:ext cx="10386695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单击“摄像机”按钮,在场景中创建一个摄像机,单击对象列表窗口中摄像机右边的灰色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按钮,这时候视图变为默认摄像机视图,如图1-19所示。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57805" y="635127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图1-19 默认摄像机视图</a:t>
            </a:r>
          </a:p>
        </p:txBody>
      </p:sp>
      <p:pic>
        <p:nvPicPr>
          <p:cNvPr id="22" name="图片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7805" y="2572385"/>
            <a:ext cx="6036310" cy="37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126FFA-E345-4B23-5FF7-46C6D62C8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1EAE93A7-3A52-63A8-A487-9A2F61C05876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2A9C7997-8615-AB8B-3758-8B8BF820A430}"/>
                </a:ext>
              </a:extLst>
            </p:cNvPr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1.7 C4D的视图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D204104-C7A4-C1B8-6B71-0527884A45CE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E236CB03-49EF-CDE4-3935-6DAF6BC91B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3CA07C5D-A2AA-385C-85E1-E4619216DEAF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2" name="1.7">
            <a:hlinkClick r:id="" action="ppaction://media"/>
            <a:extLst>
              <a:ext uri="{FF2B5EF4-FFF2-40B4-BE49-F238E27FC236}">
                <a16:creationId xmlns:a16="http://schemas.microsoft.com/office/drawing/2014/main" id="{8F12D9AF-1A8D-5163-3988-DAAA98641C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084" y="732559"/>
            <a:ext cx="10889673" cy="612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9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1.8 对象列表窗口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81660" y="774700"/>
            <a:ext cx="106991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对象列表窗口是当前视图中所包含的各种对象的一个清单。如图1-20所示,场景中包含了灯光、摄像机和球体对象。特别是当视图中的对象重叠时,难以直接从视图中选择某个对象,可以通过对象列表窗口来选择。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743960" y="635127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图1-20 对象列表窗口</a:t>
            </a:r>
          </a:p>
        </p:txBody>
      </p:sp>
      <p:pic>
        <p:nvPicPr>
          <p:cNvPr id="23" name="图片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57805" y="2251075"/>
            <a:ext cx="6569075" cy="4113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1.8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对象列表窗口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02045" y="577342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图1-2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对象列表窗口的上红点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3671570" cy="600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1.8.1 对象列表窗口的红点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894080" y="1884680"/>
            <a:ext cx="4596130" cy="4069080"/>
          </a:xfrm>
          <a:prstGeom prst="roundRect">
            <a:avLst/>
          </a:prstGeom>
          <a:solidFill>
            <a:srgbClr val="DF5C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1.上红点 </a:t>
            </a: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在当前场景中有一个立方体,在对象列表窗口中双击对象名字右边上方的灰色小点,使 它变成红色小点(简称上红点),场景中的立方体对象会被隐藏,但是按“Shift+R”组合键渲 染场景,立方体能够被渲染,如图1-21所示。</a:t>
            </a:r>
          </a:p>
        </p:txBody>
      </p:sp>
      <p:pic>
        <p:nvPicPr>
          <p:cNvPr id="24" name="图片 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64835" y="2064385"/>
            <a:ext cx="6527165" cy="370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7D4301-806F-1252-7FA5-D152BE58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B71FC226-9747-2983-34A8-B79C12AD685C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F9C5EA3C-36E0-B205-C81C-18A79388F5BD}"/>
                </a:ext>
              </a:extLst>
            </p:cNvPr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1.1 C4D界面布局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（续）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AF909A2-F857-7313-B660-3A67D7733C94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FC2387E-98A7-C374-A9B6-60FCCE745D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77C361B-747D-3BA1-C467-C22D9399BEC1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5" name="1.1">
            <a:hlinkClick r:id="" action="ppaction://media"/>
            <a:extLst>
              <a:ext uri="{FF2B5EF4-FFF2-40B4-BE49-F238E27FC236}">
                <a16:creationId xmlns:a16="http://schemas.microsoft.com/office/drawing/2014/main" id="{04FEB604-50F2-A612-523F-C694D0439E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0400" y="742950"/>
            <a:ext cx="108712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561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1.8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对象列表窗口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894080" y="577342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图1-2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 对象列表窗口的下红点 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3671570" cy="600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1.8.1 对象列表窗口的红点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244080" y="1884680"/>
            <a:ext cx="4596130" cy="4395470"/>
          </a:xfrm>
          <a:prstGeom prst="roundRect">
            <a:avLst/>
          </a:prstGeom>
          <a:solidFill>
            <a:srgbClr val="DF5C5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2.下红点</a:t>
            </a:r>
          </a:p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双击对象列表窗口中对象名字右边上方的小点,使它变为灰色。在对象列表窗口中双 击对象名字右边下方的灰色小点,使它变成红色小点(简称下红点),场景中的立方体对象会 显示出来,按“Shift+R”组合键渲染场景,可以看到立方体不能够被渲染,如图1-22所示。</a:t>
            </a:r>
          </a:p>
        </p:txBody>
      </p:sp>
      <p:pic>
        <p:nvPicPr>
          <p:cNvPr id="25" name="图片 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0345" y="1936750"/>
            <a:ext cx="6795135" cy="3820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1.8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对象列表窗口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94080" y="911860"/>
            <a:ext cx="3671570" cy="600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1.8.2 对象列表窗口的绿点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69911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绿点用来强制显示和强制渲染,如图1-23所示。</a:t>
            </a:r>
          </a:p>
        </p:txBody>
      </p:sp>
      <p:pic>
        <p:nvPicPr>
          <p:cNvPr id="26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8855" y="2065655"/>
            <a:ext cx="7575550" cy="42405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3139440" y="6306185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图1-2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 对象列表窗口的绿点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1.8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对象列表窗口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4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94080" y="911860"/>
            <a:ext cx="3671570" cy="60071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1.8.3 对象列表窗口的红叉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69911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红叉用来隐藏对象的显示,使视图中看不到对象,对象也无法被渲染,如图1-24所示。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2170" y="6203950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图1-2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  对象列表窗口的红叉</a:t>
            </a:r>
          </a:p>
        </p:txBody>
      </p:sp>
      <p:pic>
        <p:nvPicPr>
          <p:cNvPr id="27" name="图片 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4940" y="2192655"/>
            <a:ext cx="7174865" cy="4011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FA8BA6D-2E32-9A0B-9D85-3182268E8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87931BD6-6511-7641-1322-693DF69AB9D8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A9413AB7-537B-C716-F749-13BD5FE0C699}"/>
                </a:ext>
              </a:extLst>
            </p:cNvPr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1.8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对象列表窗口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5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9034342F-B1BA-7206-EE55-592E80F864DF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C70EA0DC-7CA5-A241-B9F0-DA73668861E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1599DA12-1064-A3AA-4B6F-C23C67F0DEB2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4" name="1.8">
            <a:hlinkClick r:id="" action="ppaction://media"/>
            <a:extLst>
              <a:ext uri="{FF2B5EF4-FFF2-40B4-BE49-F238E27FC236}">
                <a16:creationId xmlns:a16="http://schemas.microsoft.com/office/drawing/2014/main" id="{DDA2D235-AB8A-BD48-B54D-C37357EDB9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3491" y="768926"/>
            <a:ext cx="10825018" cy="608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8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8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1.9 C4D内容浏览器窗口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81660" y="774700"/>
            <a:ext cx="106991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fontAlgn="auto">
              <a:lnSpc>
                <a:spcPct val="150000"/>
              </a:lnSpc>
            </a:pPr>
            <a:r>
              <a:rPr sz="2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当C4D安装目录下的路径 MAXON\Cinema4DR19\library\browser不为空时,C4D的内容浏览器中才会有丰富的资源内容,如各种模型、HDRI贴图等,如图1-25所示。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1535" y="6191885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图1-2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 C4D内容浏览器窗口</a:t>
            </a:r>
          </a:p>
        </p:txBody>
      </p:sp>
      <p:pic>
        <p:nvPicPr>
          <p:cNvPr id="28" name="图片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43885" y="1890395"/>
            <a:ext cx="5665470" cy="4301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C242A-8FBD-E0EB-7DA3-69FAF7BEA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4F7307DD-E933-3088-78DE-694CBEACBC0A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0CDDFE00-81A9-D00A-1D1B-FC4D37B7966F}"/>
                </a:ext>
              </a:extLst>
            </p:cNvPr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1.9 C4D内容浏览器窗口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（续）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579080E8-4EBB-6F7C-EB66-DBE3C5CEDAD0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B58BC42C-3069-BF61-14BE-76EF54B9D9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E77B5BF-83B6-EAE4-4312-155A75D604CE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4" name="1.9">
            <a:hlinkClick r:id="" action="ppaction://media"/>
            <a:extLst>
              <a:ext uri="{FF2B5EF4-FFF2-40B4-BE49-F238E27FC236}">
                <a16:creationId xmlns:a16="http://schemas.microsoft.com/office/drawing/2014/main" id="{C1FBB808-C2C3-02D2-81D9-90752A26A1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346" y="784514"/>
            <a:ext cx="10797308" cy="607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7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1.10 对象属性窗口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81660" y="774700"/>
            <a:ext cx="10699115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C4D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</a:t>
            </a:r>
            <a:r>
              <a:rPr 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对象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,在对象属性窗口中会出现各项属性设置,每种对象都有对应的属性参数,如图</a:t>
            </a:r>
            <a:r>
              <a:rPr 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1-26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所示。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91535" y="6191885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图1-2</a:t>
            </a: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 对象属性窗口</a:t>
            </a:r>
          </a:p>
        </p:txBody>
      </p:sp>
      <p:pic>
        <p:nvPicPr>
          <p:cNvPr id="29" name="图片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80310" y="1890395"/>
            <a:ext cx="6932295" cy="4361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23683F-7A6C-CAAC-0119-6235BB8A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2A07D95F-2640-34B7-F9ED-0C9F543CB1C3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8C210E75-84C5-5C5E-5096-4C2294D95004}"/>
                </a:ext>
              </a:extLst>
            </p:cNvPr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1.10 </a:t>
              </a:r>
              <a:r>
                <a:rPr lang="en-US" altLang="zh-CN" sz="2400" b="1" dirty="0" err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对象属性窗口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（续）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020BB478-6D58-724B-C249-1775C33FD18A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E5270689-F7B5-D6CF-21AC-3BE9DD991B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E2D5879B-1048-7CE8-1BFA-6762DA1A592C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4" name="1.10">
            <a:hlinkClick r:id="" action="ppaction://media"/>
            <a:extLst>
              <a:ext uri="{FF2B5EF4-FFF2-40B4-BE49-F238E27FC236}">
                <a16:creationId xmlns:a16="http://schemas.microsoft.com/office/drawing/2014/main" id="{0A91CF18-6053-9C56-7C96-36A2A22FD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65018" y="748144"/>
            <a:ext cx="10861964" cy="610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2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5610224"/>
            <a:ext cx="12192000" cy="1247775"/>
          </a:xfrm>
          <a:prstGeom prst="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 11" descr="e7d195523061f1c0c2b73831c94a3edc981f60e396d3e182073EE1468018468A7F192AE5E5CD515B6C3125F8AF6E4EE646174E8CF0B46FD19828DCE8CDA3B3A044A74F0E769C5FA8CB87AB6FC303C8BA3785FAC64AF54247964A7FDB9080F62A0A3157017C2510CD48FCE28205CD9101AA3F9B0909B59FDC9FE22077D378AAB8915CEB4AD95416D2C0916E359F927ECC"/>
          <p:cNvSpPr txBox="1"/>
          <p:nvPr/>
        </p:nvSpPr>
        <p:spPr>
          <a:xfrm>
            <a:off x="3365923" y="2214683"/>
            <a:ext cx="579987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dist"/>
            <a:r>
              <a:rPr lang="zh-CN" altLang="en-US" sz="7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字魂35号-经典雅黑" panose="00000500000000000000" charset="-122"/>
              </a:rPr>
              <a:t>感谢聆听</a:t>
            </a:r>
          </a:p>
        </p:txBody>
      </p:sp>
      <p:sp>
        <p:nvSpPr>
          <p:cNvPr id="14" name="矩形 13"/>
          <p:cNvSpPr/>
          <p:nvPr/>
        </p:nvSpPr>
        <p:spPr>
          <a:xfrm>
            <a:off x="10810875" y="0"/>
            <a:ext cx="1381125" cy="6858000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86300" y="5023366"/>
            <a:ext cx="7505700" cy="586857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" y="0"/>
            <a:ext cx="8467725" cy="485775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5372100"/>
            <a:ext cx="12192000" cy="72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" y="3874294"/>
            <a:ext cx="409576" cy="2995612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 C4D几何体工具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5790" y="810895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C4D拥有大量的参数化几何体建模工具,在这些几何体的基础上,可以制作出更加复杂的模型,如图1-2所示。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52620" y="6268262"/>
            <a:ext cx="254000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图1-2 几何体工具</a:t>
            </a:r>
          </a:p>
        </p:txBody>
      </p:sp>
      <p:pic>
        <p:nvPicPr>
          <p:cNvPr id="5" name="图片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0504" y="1790830"/>
            <a:ext cx="9390993" cy="4463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8B3E7D-7E3A-5486-9B34-0535243B0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00AFA24D-1182-582D-2ADF-A6A1DCEA5A2D}"/>
              </a:ext>
            </a:extLst>
          </p:cNvPr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AFF9F745-45C9-3A34-B685-D09EFFA78002}"/>
                </a:ext>
              </a:extLst>
            </p:cNvPr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1.2 C4D几何体工具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（续）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C9CA148-CC67-BE5E-CE89-173D0B43B27B}"/>
                </a:ext>
              </a:extLst>
            </p:cNvPr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75F364AC-7E3E-DC6E-FAC3-A326C08886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6923707-A26D-AF6D-1C4C-DCF85DA561C2}"/>
                </a:ext>
              </a:extLst>
            </p:cNvPr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pic>
        <p:nvPicPr>
          <p:cNvPr id="3" name="1.2">
            <a:hlinkClick r:id="" action="ppaction://media"/>
            <a:extLst>
              <a:ext uri="{FF2B5EF4-FFF2-40B4-BE49-F238E27FC236}">
                <a16:creationId xmlns:a16="http://schemas.microsoft.com/office/drawing/2014/main" id="{FAFCD0B6-0BFF-43AB-7BB3-8FE6DFF7D6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255" y="758535"/>
            <a:ext cx="10843491" cy="609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59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1.3 C4D选择对象操作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6425" y="1303655"/>
            <a:ext cx="1067435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使用“实时选择”工具直接单击所创建的对象,这是较为常用的一种选择方式,如图1-3 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1.3.1“实时选择”工具</a:t>
            </a: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5915" y="1856740"/>
            <a:ext cx="6135370" cy="438340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4378325" y="6240145"/>
            <a:ext cx="316674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图1-3 “实时选择”工具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1.3 C4D选择对象操作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（续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6425" y="1303655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使用“实时选择”工具时,可以按住“ Shift+鼠标中键(滚轮)”调整实时选择工具范围的大小,以便于精确选择对象,如图1-4所示。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1.3.1“实时选择”工具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564255" y="6351270"/>
            <a:ext cx="43319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图1-4 调整“实时选择”工具范围的大小</a:t>
            </a:r>
          </a:p>
        </p:txBody>
      </p:sp>
      <p:pic>
        <p:nvPicPr>
          <p:cNvPr id="4" name="图片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01315" y="2318385"/>
            <a:ext cx="5657850" cy="410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1.3 C4D选择对象操作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6425" y="1303655"/>
            <a:ext cx="1080897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“框选”工具后,按住鼠标左键在C4D视图中拖动,绘制出一个矩形选区,被矩形选区包含的对象都会被选中。“框选”工具适合选择多个对象,或者在一个可编辑对象中选择多个顶点、多条边或多个多边形,如图1-5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1.3.2 “框选”工具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282315" y="6280785"/>
            <a:ext cx="43319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图1-5 使用“框选”工具选择对象</a:t>
            </a:r>
          </a:p>
        </p:txBody>
      </p:sp>
      <p:pic>
        <p:nvPicPr>
          <p:cNvPr id="5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00375" y="2780030"/>
            <a:ext cx="4895850" cy="3500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810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1.3 C4D选择对象操作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 （续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3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）</a:t>
              </a:r>
              <a:endParaRPr lang="en-US" altLang="zh-CN" sz="2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06425" y="1303655"/>
            <a:ext cx="393636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选择“套索选择”工具后,按住鼠标左键在视图中拖动,绘制出一个不规则选区,被选区 包含的对象都会被选中。“套索选择”工具也适合选择多个对象,与“框选”工具不同的是, “套索选择”工具可以选择不连续的对象,如图1-6所示。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1.3.3 “套索选择”工具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94705" y="5986145"/>
            <a:ext cx="507873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图1-6 使用“套索选择”工具选择不连续对象</a:t>
            </a:r>
          </a:p>
        </p:txBody>
      </p:sp>
      <p:pic>
        <p:nvPicPr>
          <p:cNvPr id="3" name="图片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28845" y="1292860"/>
            <a:ext cx="6551295" cy="469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5227,&quot;width&quot;:8372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1657</Words>
  <Application>Microsoft Office PowerPoint</Application>
  <PresentationFormat>宽屏</PresentationFormat>
  <Paragraphs>152</Paragraphs>
  <Slides>38</Slides>
  <Notes>38</Notes>
  <HiddenSlides>0</HiddenSlides>
  <MMClips>10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思源黑体 CN Bold</vt:lpstr>
      <vt:lpstr>微软雅黑</vt:lpstr>
      <vt:lpstr>Impact</vt:lpstr>
      <vt:lpstr>Arial</vt:lpstr>
      <vt:lpstr>思源黑体 CN Medium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美滋</dc:creator>
  <cp:lastModifiedBy>梦 朱</cp:lastModifiedBy>
  <cp:revision>36</cp:revision>
  <dcterms:created xsi:type="dcterms:W3CDTF">2020-11-03T01:58:00Z</dcterms:created>
  <dcterms:modified xsi:type="dcterms:W3CDTF">2024-09-14T01:39:44Z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KSOTemplateUUID">
    <vt:lpwstr>v1.0_mb_avEtBSm2AIUOmv2pC1s1tw==</vt:lpwstr>
  </property>
  <property fmtid="{D5CDD505-2E9C-101B-9397-08002B2CF9AE}" pid="4" name="ICV">
    <vt:lpwstr>B877021E77F34E21B8C392E6C9816C3B</vt:lpwstr>
  </property>
</Properties>
</file>